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62" r:id="rId4"/>
    <p:sldId id="263" r:id="rId5"/>
    <p:sldId id="264" r:id="rId6"/>
    <p:sldId id="265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8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2496F84-67EA-4B4F-8A07-D815265AE673}"/>
              </a:ext>
            </a:extLst>
          </p:cNvPr>
          <p:cNvSpPr txBox="1"/>
          <p:nvPr/>
        </p:nvSpPr>
        <p:spPr>
          <a:xfrm>
            <a:off x="4943061" y="2173357"/>
            <a:ext cx="106547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375D49"/>
                </a:solidFill>
              </a:rPr>
              <a:t>POUR</a:t>
            </a:r>
            <a:r>
              <a:rPr lang="fr-FR" sz="6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6000" dirty="0">
                <a:solidFill>
                  <a:srgbClr val="375D49"/>
                </a:solidFill>
              </a:rPr>
              <a:t>CONSEILLER</a:t>
            </a:r>
          </a:p>
        </p:txBody>
      </p:sp>
    </p:spTree>
    <p:extLst>
      <p:ext uri="{BB962C8B-B14F-4D97-AF65-F5344CB8AC3E}">
        <p14:creationId xmlns:p14="http://schemas.microsoft.com/office/powerpoint/2010/main" val="406665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800100" y="1587500"/>
            <a:ext cx="91821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rgbClr val="375D49"/>
                </a:solidFill>
              </a:rPr>
              <a:t>1. Rozkazovací způsob</a:t>
            </a:r>
          </a:p>
          <a:p>
            <a:endParaRPr lang="pl-PL" sz="4000" dirty="0">
              <a:solidFill>
                <a:srgbClr val="375D49"/>
              </a:solidFill>
            </a:endParaRPr>
          </a:p>
          <a:p>
            <a:r>
              <a:rPr lang="pl-PL" sz="4000" dirty="0">
                <a:solidFill>
                  <a:srgbClr val="375D49"/>
                </a:solidFill>
              </a:rPr>
              <a:t>Va chez le </a:t>
            </a:r>
            <a:r>
              <a:rPr lang="fr-FR" sz="4000" dirty="0">
                <a:solidFill>
                  <a:srgbClr val="375D49"/>
                </a:solidFill>
              </a:rPr>
              <a:t>médecin !</a:t>
            </a:r>
          </a:p>
          <a:p>
            <a:r>
              <a:rPr lang="fr-FR" sz="4000" dirty="0">
                <a:solidFill>
                  <a:srgbClr val="375D49"/>
                </a:solidFill>
              </a:rPr>
              <a:t>Appelez l’ambassade !</a:t>
            </a:r>
          </a:p>
          <a:p>
            <a:r>
              <a:rPr lang="fr-FR" sz="4000" dirty="0">
                <a:solidFill>
                  <a:srgbClr val="375D49"/>
                </a:solidFill>
              </a:rPr>
              <a:t>Ne renoncez pas à </a:t>
            </a:r>
            <a:r>
              <a:rPr lang="pl-PL" sz="4000" dirty="0">
                <a:solidFill>
                  <a:srgbClr val="375D49"/>
                </a:solidFill>
              </a:rPr>
              <a:t>votre projet !</a:t>
            </a:r>
            <a:endParaRPr lang="fr-FR" sz="4000" dirty="0">
              <a:solidFill>
                <a:srgbClr val="375D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292100" y="1587500"/>
            <a:ext cx="117602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rgbClr val="375D49"/>
                </a:solidFill>
              </a:rPr>
              <a:t>2. Konstrukce se slovesem    		        		</a:t>
            </a:r>
            <a:r>
              <a:rPr lang="pl-PL" sz="4000" i="1" dirty="0">
                <a:solidFill>
                  <a:srgbClr val="375D49"/>
                </a:solidFill>
              </a:rPr>
              <a:t>conseiller de + infinitiv</a:t>
            </a:r>
          </a:p>
          <a:p>
            <a:endParaRPr lang="pl-PL" sz="3600" dirty="0">
              <a:solidFill>
                <a:srgbClr val="375D49"/>
              </a:solidFill>
            </a:endParaRPr>
          </a:p>
          <a:p>
            <a:r>
              <a:rPr lang="pl-PL" sz="4000" dirty="0">
                <a:solidFill>
                  <a:srgbClr val="375D49"/>
                </a:solidFill>
              </a:rPr>
              <a:t>Je te conseille d’aller chez le medecin.</a:t>
            </a:r>
          </a:p>
          <a:p>
            <a:r>
              <a:rPr lang="pl-PL" sz="3600" dirty="0">
                <a:solidFill>
                  <a:srgbClr val="375D49"/>
                </a:solidFill>
              </a:rPr>
              <a:t>Je te conseille d’appeler l’ambassade.</a:t>
            </a:r>
          </a:p>
          <a:p>
            <a:r>
              <a:rPr lang="pl-PL" sz="3600" dirty="0">
                <a:solidFill>
                  <a:srgbClr val="375D49"/>
                </a:solidFill>
              </a:rPr>
              <a:t>Je vous conseille de </a:t>
            </a:r>
            <a:r>
              <a:rPr lang="pl-PL" sz="3600" b="1" dirty="0">
                <a:solidFill>
                  <a:srgbClr val="375D49"/>
                </a:solidFill>
              </a:rPr>
              <a:t>ne pas </a:t>
            </a:r>
            <a:r>
              <a:rPr lang="pl-PL" sz="3600" dirty="0">
                <a:solidFill>
                  <a:srgbClr val="375D49"/>
                </a:solidFill>
              </a:rPr>
              <a:t>renoncer a votre projet.</a:t>
            </a:r>
            <a:endParaRPr lang="fr-FR" sz="3600" dirty="0">
              <a:solidFill>
                <a:srgbClr val="375D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215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0" y="1587500"/>
            <a:ext cx="120523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rgbClr val="375D49"/>
                </a:solidFill>
              </a:rPr>
              <a:t>3. Použití sloves</a:t>
            </a:r>
          </a:p>
          <a:p>
            <a:r>
              <a:rPr lang="pl-PL" sz="4000" dirty="0">
                <a:solidFill>
                  <a:srgbClr val="375D49"/>
                </a:solidFill>
              </a:rPr>
              <a:t> 			</a:t>
            </a:r>
            <a:r>
              <a:rPr lang="pl-PL" sz="4000" i="1" dirty="0">
                <a:solidFill>
                  <a:srgbClr val="375D49"/>
                </a:solidFill>
              </a:rPr>
              <a:t>devoir </a:t>
            </a:r>
            <a:r>
              <a:rPr lang="pl-PL" sz="4000" dirty="0">
                <a:solidFill>
                  <a:srgbClr val="375D49"/>
                </a:solidFill>
              </a:rPr>
              <a:t>i</a:t>
            </a:r>
            <a:r>
              <a:rPr lang="pl-PL" sz="4000" i="1" dirty="0">
                <a:solidFill>
                  <a:srgbClr val="375D49"/>
                </a:solidFill>
              </a:rPr>
              <a:t> pouvoir + infinitiv</a:t>
            </a:r>
          </a:p>
          <a:p>
            <a:r>
              <a:rPr lang="pl-PL" sz="4000" i="1" dirty="0">
                <a:solidFill>
                  <a:srgbClr val="375D49"/>
                </a:solidFill>
              </a:rPr>
              <a:t>	</a:t>
            </a:r>
            <a:r>
              <a:rPr lang="pl-PL" sz="4000" dirty="0">
                <a:solidFill>
                  <a:srgbClr val="375D49"/>
                </a:solidFill>
              </a:rPr>
              <a:t>v oznamovacím a podmiňovacím způsobu</a:t>
            </a:r>
          </a:p>
          <a:p>
            <a:endParaRPr lang="pl-PL" sz="3600" dirty="0">
              <a:solidFill>
                <a:srgbClr val="375D49"/>
              </a:solidFill>
            </a:endParaRPr>
          </a:p>
          <a:p>
            <a:r>
              <a:rPr lang="pl-PL" sz="4000" dirty="0">
                <a:solidFill>
                  <a:srgbClr val="375D49"/>
                </a:solidFill>
              </a:rPr>
              <a:t>Tu </a:t>
            </a:r>
            <a:r>
              <a:rPr lang="fr-FR" sz="4000" b="1" dirty="0">
                <a:solidFill>
                  <a:srgbClr val="375D49"/>
                </a:solidFill>
              </a:rPr>
              <a:t>dois</a:t>
            </a:r>
            <a:r>
              <a:rPr lang="fr-FR" sz="4000" dirty="0">
                <a:solidFill>
                  <a:srgbClr val="375D49"/>
                </a:solidFill>
              </a:rPr>
              <a:t> apprendre systématiquement.</a:t>
            </a:r>
          </a:p>
          <a:p>
            <a:r>
              <a:rPr lang="fr-FR" sz="4000" dirty="0">
                <a:solidFill>
                  <a:srgbClr val="375D49"/>
                </a:solidFill>
              </a:rPr>
              <a:t>Tu </a:t>
            </a:r>
            <a:r>
              <a:rPr lang="fr-FR" sz="4000" b="1" dirty="0">
                <a:solidFill>
                  <a:srgbClr val="375D49"/>
                </a:solidFill>
              </a:rPr>
              <a:t>devrais</a:t>
            </a:r>
            <a:r>
              <a:rPr lang="fr-FR" sz="4000" dirty="0">
                <a:solidFill>
                  <a:srgbClr val="375D49"/>
                </a:solidFill>
              </a:rPr>
              <a:t> apprendre pendant les vacances.</a:t>
            </a:r>
          </a:p>
          <a:p>
            <a:r>
              <a:rPr lang="fr-FR" sz="3600" dirty="0">
                <a:solidFill>
                  <a:srgbClr val="375D49"/>
                </a:solidFill>
              </a:rPr>
              <a:t>Tu </a:t>
            </a:r>
            <a:r>
              <a:rPr lang="fr-FR" sz="3600" b="1" dirty="0">
                <a:solidFill>
                  <a:srgbClr val="375D49"/>
                </a:solidFill>
              </a:rPr>
              <a:t>peux</a:t>
            </a:r>
            <a:r>
              <a:rPr lang="fr-FR" sz="3600" dirty="0">
                <a:solidFill>
                  <a:srgbClr val="375D49"/>
                </a:solidFill>
              </a:rPr>
              <a:t> envoyer ta demande de bourse par courriel.</a:t>
            </a:r>
          </a:p>
          <a:p>
            <a:r>
              <a:rPr lang="fr-FR" sz="3600" dirty="0">
                <a:solidFill>
                  <a:srgbClr val="375D49"/>
                </a:solidFill>
              </a:rPr>
              <a:t>Tu </a:t>
            </a:r>
            <a:r>
              <a:rPr lang="fr-FR" sz="3600" b="1" dirty="0">
                <a:solidFill>
                  <a:srgbClr val="375D49"/>
                </a:solidFill>
              </a:rPr>
              <a:t>pourrais</a:t>
            </a:r>
            <a:r>
              <a:rPr lang="fr-FR" sz="3600" dirty="0">
                <a:solidFill>
                  <a:srgbClr val="375D49"/>
                </a:solidFill>
              </a:rPr>
              <a:t> prendre un rendez-vous a l’ambassade</a:t>
            </a:r>
            <a:r>
              <a:rPr lang="pl-PL" sz="3600" dirty="0">
                <a:solidFill>
                  <a:srgbClr val="375D49"/>
                </a:solidFill>
              </a:rPr>
              <a:t>.</a:t>
            </a:r>
            <a:endParaRPr lang="fr-FR" sz="3600" dirty="0">
              <a:solidFill>
                <a:srgbClr val="375D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745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266700" y="1625600"/>
            <a:ext cx="117348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rgbClr val="375D49"/>
                </a:solidFill>
              </a:rPr>
              <a:t>4. Sloveso </a:t>
            </a:r>
            <a:r>
              <a:rPr lang="pl-PL" sz="4000" i="1" dirty="0">
                <a:solidFill>
                  <a:srgbClr val="375D49"/>
                </a:solidFill>
              </a:rPr>
              <a:t>falloir</a:t>
            </a:r>
            <a:r>
              <a:rPr lang="pl-PL" sz="4000" dirty="0">
                <a:solidFill>
                  <a:srgbClr val="375D49"/>
                </a:solidFill>
              </a:rPr>
              <a:t> </a:t>
            </a:r>
            <a:r>
              <a:rPr lang="cs-CZ" sz="4000" dirty="0">
                <a:solidFill>
                  <a:srgbClr val="375D49"/>
                </a:solidFill>
              </a:rPr>
              <a:t>v oznamovacím a podmiňovacím způsobu:  </a:t>
            </a:r>
          </a:p>
          <a:p>
            <a:r>
              <a:rPr lang="cs-CZ" sz="4000" dirty="0">
                <a:solidFill>
                  <a:srgbClr val="375D49"/>
                </a:solidFill>
              </a:rPr>
              <a:t>       </a:t>
            </a:r>
            <a:r>
              <a:rPr lang="pl-PL" sz="4000" i="1" dirty="0">
                <a:solidFill>
                  <a:srgbClr val="375D49"/>
                </a:solidFill>
              </a:rPr>
              <a:t>il faut que/Il faudrait que 	+ SUBJONCTIF</a:t>
            </a:r>
          </a:p>
          <a:p>
            <a:endParaRPr lang="pl-PL" sz="4000" i="1" dirty="0">
              <a:solidFill>
                <a:srgbClr val="375D49"/>
              </a:solidFill>
            </a:endParaRPr>
          </a:p>
          <a:p>
            <a:r>
              <a:rPr lang="fr-FR" sz="4000" dirty="0">
                <a:solidFill>
                  <a:srgbClr val="375D49"/>
                </a:solidFill>
              </a:rPr>
              <a:t>	Il faut que tu révises tes notes.</a:t>
            </a:r>
          </a:p>
          <a:p>
            <a:r>
              <a:rPr lang="fr-FR" sz="4000" dirty="0">
                <a:solidFill>
                  <a:srgbClr val="375D49"/>
                </a:solidFill>
              </a:rPr>
              <a:t>	Il faut que vous appeliez le service étudiant.</a:t>
            </a:r>
          </a:p>
          <a:p>
            <a:r>
              <a:rPr lang="fr-FR" sz="4000" dirty="0">
                <a:solidFill>
                  <a:srgbClr val="375D49"/>
                </a:solidFill>
              </a:rPr>
              <a:t>			</a:t>
            </a:r>
          </a:p>
          <a:p>
            <a:endParaRPr lang="fr-FR" sz="3600" dirty="0">
              <a:solidFill>
                <a:srgbClr val="375D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820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0" y="1587500"/>
            <a:ext cx="120523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rgbClr val="375D49"/>
                </a:solidFill>
              </a:rPr>
              <a:t>5. Výrazy</a:t>
            </a:r>
          </a:p>
          <a:p>
            <a:r>
              <a:rPr lang="pl-PL" sz="4000" dirty="0">
                <a:solidFill>
                  <a:srgbClr val="375D49"/>
                </a:solidFill>
              </a:rPr>
              <a:t>	</a:t>
            </a:r>
            <a:r>
              <a:rPr lang="pl-PL" sz="4000" i="1" dirty="0">
                <a:solidFill>
                  <a:srgbClr val="375D49"/>
                </a:solidFill>
              </a:rPr>
              <a:t>Moi, </a:t>
            </a:r>
            <a:r>
              <a:rPr lang="fr-FR" sz="4000" i="1" dirty="0">
                <a:solidFill>
                  <a:srgbClr val="375D49"/>
                </a:solidFill>
              </a:rPr>
              <a:t>à</a:t>
            </a:r>
            <a:r>
              <a:rPr lang="pl-PL" sz="4000" i="1" dirty="0">
                <a:solidFill>
                  <a:srgbClr val="375D49"/>
                </a:solidFill>
              </a:rPr>
              <a:t> ta/votre place + conditionnel </a:t>
            </a:r>
            <a:r>
              <a:rPr lang="fr-FR" sz="4000" i="1" dirty="0">
                <a:solidFill>
                  <a:srgbClr val="375D49"/>
                </a:solidFill>
              </a:rPr>
              <a:t>présent</a:t>
            </a:r>
          </a:p>
          <a:p>
            <a:endParaRPr lang="pl-PL" sz="3600" i="1" dirty="0">
              <a:solidFill>
                <a:srgbClr val="375D49"/>
              </a:solidFill>
            </a:endParaRPr>
          </a:p>
          <a:p>
            <a:r>
              <a:rPr lang="fr-FR" sz="3600" dirty="0">
                <a:solidFill>
                  <a:srgbClr val="375D49"/>
                </a:solidFill>
              </a:rPr>
              <a:t>	</a:t>
            </a:r>
            <a:r>
              <a:rPr lang="pl-PL" sz="3600" dirty="0">
                <a:solidFill>
                  <a:srgbClr val="375D49"/>
                </a:solidFill>
              </a:rPr>
              <a:t>Moi, </a:t>
            </a:r>
            <a:r>
              <a:rPr lang="fr-FR" sz="3600" dirty="0">
                <a:solidFill>
                  <a:srgbClr val="375D49"/>
                </a:solidFill>
              </a:rPr>
              <a:t>à</a:t>
            </a:r>
            <a:r>
              <a:rPr lang="pl-PL" sz="3600" dirty="0">
                <a:solidFill>
                  <a:srgbClr val="375D49"/>
                </a:solidFill>
              </a:rPr>
              <a:t> ta place, je me </a:t>
            </a:r>
            <a:r>
              <a:rPr lang="fr-CA" sz="3600" dirty="0">
                <a:solidFill>
                  <a:srgbClr val="375D49"/>
                </a:solidFill>
              </a:rPr>
              <a:t>présenterais</a:t>
            </a:r>
            <a:r>
              <a:rPr lang="pl-PL" sz="3600" dirty="0">
                <a:solidFill>
                  <a:srgbClr val="375D49"/>
                </a:solidFill>
              </a:rPr>
              <a:t> </a:t>
            </a:r>
            <a:r>
              <a:rPr lang="fr-FR" sz="3600" dirty="0">
                <a:solidFill>
                  <a:srgbClr val="375D49"/>
                </a:solidFill>
              </a:rPr>
              <a:t>à</a:t>
            </a:r>
            <a:r>
              <a:rPr lang="pl-PL" sz="3600" dirty="0">
                <a:solidFill>
                  <a:srgbClr val="375D49"/>
                </a:solidFill>
              </a:rPr>
              <a:t> </a:t>
            </a:r>
            <a:r>
              <a:rPr lang="fr-RE" sz="3600" dirty="0">
                <a:solidFill>
                  <a:srgbClr val="375D49"/>
                </a:solidFill>
              </a:rPr>
              <a:t>cet</a:t>
            </a:r>
            <a:r>
              <a:rPr lang="pl-PL" sz="3600" dirty="0">
                <a:solidFill>
                  <a:srgbClr val="375D49"/>
                </a:solidFill>
              </a:rPr>
              <a:t> </a:t>
            </a:r>
            <a:r>
              <a:rPr lang="fr-FR" sz="3600" dirty="0">
                <a:solidFill>
                  <a:srgbClr val="375D49"/>
                </a:solidFill>
              </a:rPr>
              <a:t>enretien</a:t>
            </a:r>
            <a:r>
              <a:rPr lang="pl-PL" sz="3600" dirty="0">
                <a:solidFill>
                  <a:srgbClr val="375D49"/>
                </a:solidFill>
              </a:rPr>
              <a:t>.</a:t>
            </a:r>
          </a:p>
          <a:p>
            <a:r>
              <a:rPr lang="fr-FR" sz="3600" dirty="0">
                <a:solidFill>
                  <a:srgbClr val="375D49"/>
                </a:solidFill>
              </a:rPr>
              <a:t>	</a:t>
            </a:r>
            <a:r>
              <a:rPr lang="pl-PL" sz="3200" dirty="0">
                <a:solidFill>
                  <a:srgbClr val="375D49"/>
                </a:solidFill>
              </a:rPr>
              <a:t>Moi, </a:t>
            </a:r>
            <a:r>
              <a:rPr lang="fr-FR" sz="3200" dirty="0">
                <a:solidFill>
                  <a:srgbClr val="375D49"/>
                </a:solidFill>
              </a:rPr>
              <a:t>à</a:t>
            </a:r>
            <a:r>
              <a:rPr lang="pl-PL" sz="3200" dirty="0">
                <a:solidFill>
                  <a:srgbClr val="375D49"/>
                </a:solidFill>
              </a:rPr>
              <a:t> votre place, je m’inscrirais </a:t>
            </a:r>
            <a:r>
              <a:rPr lang="fr-FR" sz="3200" dirty="0">
                <a:solidFill>
                  <a:srgbClr val="375D49"/>
                </a:solidFill>
              </a:rPr>
              <a:t>à </a:t>
            </a:r>
            <a:r>
              <a:rPr lang="pl-PL" sz="3200" dirty="0">
                <a:solidFill>
                  <a:srgbClr val="375D49"/>
                </a:solidFill>
              </a:rPr>
              <a:t>ce </a:t>
            </a:r>
            <a:r>
              <a:rPr lang="fr-MC" sz="3200" dirty="0">
                <a:solidFill>
                  <a:srgbClr val="375D49"/>
                </a:solidFill>
              </a:rPr>
              <a:t>stage</a:t>
            </a:r>
            <a:r>
              <a:rPr lang="pl-PL" sz="3200" dirty="0">
                <a:solidFill>
                  <a:srgbClr val="375D49"/>
                </a:solidFill>
              </a:rPr>
              <a:t> </a:t>
            </a:r>
            <a:r>
              <a:rPr lang="fr-FR" sz="3200" dirty="0">
                <a:solidFill>
                  <a:srgbClr val="375D49"/>
                </a:solidFill>
              </a:rPr>
              <a:t>à	l’étranger</a:t>
            </a:r>
            <a:r>
              <a:rPr lang="pl-PL" sz="3600" dirty="0">
                <a:solidFill>
                  <a:srgbClr val="375D49"/>
                </a:solidFill>
              </a:rPr>
              <a:t>.</a:t>
            </a:r>
            <a:endParaRPr lang="fr-FR" sz="3600" dirty="0">
              <a:solidFill>
                <a:srgbClr val="375D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1041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52</TotalTime>
  <Words>196</Words>
  <Application>Microsoft Office PowerPoint</Application>
  <PresentationFormat>Širokoúhlá obrazovka</PresentationFormat>
  <Paragraphs>30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Ion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Oliver Giža</cp:lastModifiedBy>
  <cp:revision>7</cp:revision>
  <dcterms:created xsi:type="dcterms:W3CDTF">2022-02-27T16:44:36Z</dcterms:created>
  <dcterms:modified xsi:type="dcterms:W3CDTF">2024-07-19T06:53:08Z</dcterms:modified>
</cp:coreProperties>
</file>